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1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F56-FD9B-436B-A028-3402D1745642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E9F56-FD9B-436B-A028-3402D1745642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DAB1B-E7DF-4288-ABDE-63254E775B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3.bp.blogspot.com/-Xol3-1z4bHQ/U47R-api0ZI/AAAAAAAAAsw/t82luZhuP8A/s1600/img014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202241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357290" y="1142984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Стекольщик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, подмастерье, дежурный, завуч, соредактор</a:t>
            </a:r>
            <a:r>
              <a:rPr lang="ru-RU" b="1" dirty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2967335"/>
            <a:ext cx="67866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Библиотекарь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, скрипач, лифтёр, машинист, обходчик, проводник, строитель, продавец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3.bp.blogspot.com/-Xol3-1z4bHQ/U47R-api0ZI/AAAAAAAAAsw/t82luZhuP8A/s1600/img014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8241" y="0"/>
            <a:ext cx="9202241" cy="6858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428728" y="928670"/>
            <a:ext cx="65722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[танцавщ</a:t>
            </a:r>
            <a:r>
              <a:rPr lang="ru-RU" sz="6000" baseline="30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ик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r>
              <a:rPr lang="ru-RU" sz="6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[грущ</a:t>
            </a:r>
            <a:r>
              <a:rPr lang="ru-RU" sz="6000" baseline="30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ик]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3.bp.blogspot.com/-Xol3-1z4bHQ/U47R-api0ZI/AAAAAAAAAsw/t82luZhuP8A/s1600/img014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20224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1538" y="1214422"/>
            <a:ext cx="707236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…. декабря.</a:t>
            </a:r>
          </a:p>
          <a:p>
            <a:pPr algn="ctr"/>
            <a:r>
              <a:rPr lang="ru-RU" sz="4000" b="1" i="1" dirty="0" smtClean="0"/>
              <a:t>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Классная работа. </a:t>
            </a:r>
          </a:p>
          <a:p>
            <a:pPr algn="ctr"/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Буквы 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Ч и Щ в суффиксе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существительных</a:t>
            </a:r>
          </a:p>
          <a:p>
            <a:pPr algn="ctr"/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–чик (-</a:t>
            </a:r>
            <a:r>
              <a:rPr lang="ru-RU" sz="4000" b="1" i="1" dirty="0" err="1">
                <a:latin typeface="Times New Roman" pitchFamily="18" charset="0"/>
                <a:cs typeface="Times New Roman" pitchFamily="18" charset="0"/>
              </a:rPr>
              <a:t>щик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3.bp.blogspot.com/-Xol3-1z4bHQ/U47R-api0ZI/AAAAAAAAAsw/t82luZhuP8A/s1600/img014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202241" cy="6858000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57290" y="928670"/>
          <a:ext cx="6572296" cy="2453640"/>
        </p:xfrm>
        <a:graphic>
          <a:graphicData uri="http://schemas.openxmlformats.org/drawingml/2006/table">
            <a:tbl>
              <a:tblPr/>
              <a:tblGrid>
                <a:gridCol w="3285805"/>
                <a:gridCol w="3286491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Объездчик</a:t>
                      </a:r>
                      <a:endParaRPr lang="ru-RU" sz="2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Прокатчик</a:t>
                      </a:r>
                      <a:endParaRPr lang="ru-RU" sz="2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Грузчик</a:t>
                      </a:r>
                      <a:endParaRPr lang="ru-RU" sz="2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Разносчик</a:t>
                      </a:r>
                      <a:endParaRPr lang="ru-RU" sz="2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Перебежчик </a:t>
                      </a:r>
                      <a:endParaRPr lang="ru-RU" sz="2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Обойщик </a:t>
                      </a:r>
                      <a:endParaRPr lang="ru-RU" sz="2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Фонарщик </a:t>
                      </a:r>
                      <a:endParaRPr lang="ru-RU" sz="2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Танцовщик</a:t>
                      </a:r>
                      <a:endParaRPr lang="ru-RU" sz="2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Прицепщик</a:t>
                      </a:r>
                      <a:endParaRPr lang="ru-RU" sz="2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Съёмщик </a:t>
                      </a:r>
                      <a:endParaRPr lang="ru-RU" sz="2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3.bp.blogspot.com/-Xol3-1z4bHQ/U47R-api0ZI/AAAAAAAAAsw/t82luZhuP8A/s1600/img014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202241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00166" y="928670"/>
          <a:ext cx="6286544" cy="1051560"/>
        </p:xfrm>
        <a:graphic>
          <a:graphicData uri="http://schemas.openxmlformats.org/drawingml/2006/table">
            <a:tbl>
              <a:tblPr/>
              <a:tblGrid>
                <a:gridCol w="3142944"/>
                <a:gridCol w="314360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/>
                          <a:ea typeface="Calibri"/>
                          <a:cs typeface="Times New Roman"/>
                        </a:rPr>
                        <a:t>-чик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ru-RU" sz="2000" b="1" i="1" dirty="0" err="1">
                          <a:latin typeface="Times New Roman"/>
                          <a:ea typeface="Calibri"/>
                          <a:cs typeface="Times New Roman"/>
                        </a:rPr>
                        <a:t>щик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После </a:t>
                      </a:r>
                      <a:r>
                        <a:rPr lang="ru-RU" sz="2000" i="1" dirty="0" err="1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r>
                        <a:rPr lang="ru-RU" sz="2000" i="1" dirty="0">
                          <a:latin typeface="Times New Roman"/>
                          <a:ea typeface="Calibri"/>
                          <a:cs typeface="Times New Roman"/>
                        </a:rPr>
                        <a:t>, т, </a:t>
                      </a:r>
                      <a:r>
                        <a:rPr lang="ru-RU" sz="2000" i="1" dirty="0" err="1">
                          <a:latin typeface="Times New Roman"/>
                          <a:ea typeface="Calibri"/>
                          <a:cs typeface="Times New Roman"/>
                        </a:rPr>
                        <a:t>з</a:t>
                      </a:r>
                      <a:r>
                        <a:rPr lang="ru-RU" sz="2000" i="1" dirty="0">
                          <a:latin typeface="Times New Roman"/>
                          <a:ea typeface="Calibri"/>
                          <a:cs typeface="Times New Roman"/>
                        </a:rPr>
                        <a:t>, с, ж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После остальных согласных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33207" y="2377440"/>
          <a:ext cx="6324941" cy="3855720"/>
        </p:xfrm>
        <a:graphic>
          <a:graphicData uri="http://schemas.openxmlformats.org/drawingml/2006/table">
            <a:tbl>
              <a:tblPr/>
              <a:tblGrid>
                <a:gridCol w="3162140"/>
                <a:gridCol w="3162801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-чик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r>
                        <a:rPr lang="ru-RU" sz="2000" b="1" i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щик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После </a:t>
                      </a:r>
                      <a:r>
                        <a:rPr lang="ru-RU" sz="20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д, т, з, с, ж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После остальных согласных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Извозчик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Обходчик (путей)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Резчик (по кости)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Лётчик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Грузчик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Разведчик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Перебежчик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Укладчи</a:t>
                      </a:r>
                      <a:r>
                        <a:rPr lang="ru-RU" sz="20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</a:t>
                      </a: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Уборщи</a:t>
                      </a:r>
                      <a:r>
                        <a:rPr lang="ru-RU" sz="20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</a:t>
                      </a: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Атомщик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Формовщи</a:t>
                      </a:r>
                      <a:r>
                        <a:rPr lang="ru-RU" sz="20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</a:t>
                      </a:r>
                      <a:r>
                        <a:rPr lang="ru-RU" sz="20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3.bp.blogspot.com/-Xol3-1z4bHQ/U47R-api0ZI/AAAAAAAAAsw/t82luZhuP8A/s1600/img014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202241" cy="6858000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357290" y="1928802"/>
            <a:ext cx="6500858" cy="19389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знаю……..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умею……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Мне пока трудно….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3.bp.blogspot.com/-Xol3-1z4bHQ/U47R-api0ZI/AAAAAAAAAsw/t82luZhuP8A/s1600/img014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8241" y="0"/>
            <a:ext cx="9202241" cy="6858000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928662" y="2143116"/>
            <a:ext cx="7358114" cy="204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 кого всё получилось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упр. 297</a:t>
            </a:r>
          </a:p>
          <a:p>
            <a:pPr marL="0" marR="0" lvl="0" indent="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Кто сомневается в своих знаниях – упр. 296.</a:t>
            </a:r>
          </a:p>
          <a:p>
            <a:pPr marL="0" marR="0" lvl="0" indent="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Для всех П. 52, упр. 298 (уст)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1604" y="1000108"/>
            <a:ext cx="6105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Домашнее задание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158</Words>
  <Application>Microsoft Office PowerPoint</Application>
  <PresentationFormat>Экран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школа</cp:lastModifiedBy>
  <cp:revision>2</cp:revision>
  <dcterms:created xsi:type="dcterms:W3CDTF">2018-01-30T07:12:44Z</dcterms:created>
  <dcterms:modified xsi:type="dcterms:W3CDTF">2018-02-01T09:08:12Z</dcterms:modified>
</cp:coreProperties>
</file>